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7" r:id="rId2"/>
    <p:sldId id="309" r:id="rId3"/>
    <p:sldId id="306" r:id="rId4"/>
    <p:sldId id="345" r:id="rId5"/>
    <p:sldId id="346" r:id="rId6"/>
    <p:sldId id="352" r:id="rId7"/>
    <p:sldId id="347" r:id="rId8"/>
    <p:sldId id="350" r:id="rId9"/>
    <p:sldId id="326" r:id="rId10"/>
    <p:sldId id="354" r:id="rId11"/>
    <p:sldId id="327" r:id="rId12"/>
    <p:sldId id="351" r:id="rId13"/>
    <p:sldId id="295" r:id="rId14"/>
    <p:sldId id="314" r:id="rId15"/>
    <p:sldId id="268" r:id="rId16"/>
    <p:sldId id="356" r:id="rId17"/>
    <p:sldId id="355" r:id="rId18"/>
    <p:sldId id="269" r:id="rId19"/>
    <p:sldId id="301" r:id="rId20"/>
    <p:sldId id="302" r:id="rId21"/>
    <p:sldId id="273" r:id="rId22"/>
    <p:sldId id="275" r:id="rId23"/>
    <p:sldId id="276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1CC1B6-61F0-44A5-B9B5-6257B42B9EF8}" type="datetimeFigureOut">
              <a:rPr lang="ar-IQ" smtClean="0"/>
              <a:t>14/12/1442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8DCAF35-D04F-4339-A6AE-9420DAEF9A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975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14/12/1442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i="1" dirty="0" smtClean="0"/>
              <a:t> </a:t>
            </a:r>
            <a:r>
              <a:rPr lang="en-US" sz="4800" b="1" dirty="0" smtClean="0"/>
              <a:t>Introduction to scientific research</a:t>
            </a:r>
          </a:p>
          <a:p>
            <a:pPr algn="ctr" rtl="0">
              <a:buNone/>
            </a:pPr>
            <a:r>
              <a:rPr lang="en-US" i="1" dirty="0" smtClean="0"/>
              <a:t> L1</a:t>
            </a:r>
          </a:p>
          <a:p>
            <a:pPr algn="ctr" rtl="0">
              <a:buNone/>
            </a:pPr>
            <a:r>
              <a:rPr lang="en-US" i="1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31"/>
    </mc:Choice>
    <mc:Fallback xmlns="">
      <p:transition spd="slow" advTm="723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goal for conducting nursing research is the promotion of evidence-based nursing practice(EBNP). </a:t>
            </a: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6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61"/>
    </mc:Choice>
    <mc:Fallback xmlns="">
      <p:transition spd="slow" advTm="1306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496944" cy="5400600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Evidence-based 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nursing practice(EBNP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Broadly defined as the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best clinical evidence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making patient care decisions.</a:t>
            </a:r>
          </a:p>
          <a:p>
            <a:pPr marL="0" indent="0" algn="just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There is general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agreement that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research findings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strictly accurate studies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constitute 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the best type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evidence for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informing nurses’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decisions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actions, and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interactions with clients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ar-IQ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4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22"/>
    </mc:Choice>
    <mc:Fallback xmlns="">
      <p:transition spd="slow" advTm="361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</a:t>
            </a:r>
            <a:r>
              <a:rPr lang="en-US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nursing knowledge :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  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and error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 , which is the most objective and reliable source of nursing knowledge</a:t>
            </a:r>
          </a:p>
        </p:txBody>
      </p:sp>
    </p:spTree>
    <p:extLst>
      <p:ext uri="{BB962C8B-B14F-4D97-AF65-F5344CB8AC3E}">
        <p14:creationId xmlns:p14="http://schemas.microsoft.com/office/powerpoint/2010/main" val="288080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29"/>
    </mc:Choice>
    <mc:Fallback xmlns="">
      <p:transition spd="slow" advTm="1812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 rtl="0">
              <a:buNone/>
            </a:pP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 are many roles that nurses can assume in association with research projects: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principal (main) investigator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 member of research team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3- identifier of research problems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 evaluator of research findings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5- user of research findings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6- patient/client advocate during studies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7- subject/participant in studies</a:t>
            </a:r>
          </a:p>
          <a:p>
            <a:pPr algn="just" rtl="0">
              <a:buNone/>
            </a:pPr>
            <a:endParaRPr lang="ar-SA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626"/>
    </mc:Choice>
    <mc:Fallback xmlns="">
      <p:transition spd="slow" advTm="3762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820472" cy="6525344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Characteristics of </a:t>
            </a:r>
            <a:r>
              <a:rPr 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Traditional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Scientific research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researcher uses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systematic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methods for seeking information.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scientific method used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empirical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data. </a:t>
            </a:r>
          </a:p>
          <a:p>
            <a:pPr marL="514350" indent="-514350" algn="just" rt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Information is gained in an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unbiased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manner from aspects of the real world.</a:t>
            </a:r>
          </a:p>
          <a:p>
            <a:pPr marL="514350" indent="-514350" algn="just" rtl="0">
              <a:buFont typeface="+mj-lt"/>
              <a:buAutoNum type="arabicPeriod" startAt="4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researcher tries to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exercise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much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possible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over the research situation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minimized biased results.</a:t>
            </a:r>
          </a:p>
          <a:p>
            <a:pPr marL="514350" indent="-514350" algn="just" rtl="0">
              <a:buFont typeface="+mj-lt"/>
              <a:buAutoNum type="arabicPeriod" startAt="4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researcher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opinions and personal biases should not influence the finding of a study .</a:t>
            </a:r>
          </a:p>
          <a:p>
            <a:pPr algn="just" rtl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just" rtl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ar-S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3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120"/>
    </mc:Choice>
    <mc:Fallback xmlns="">
      <p:transition spd="slow" advTm="4112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42960"/>
            <a:ext cx="8435280" cy="5715040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Hypothesis (</a:t>
            </a:r>
            <a:r>
              <a:rPr lang="ar-IQ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الفرضية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):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 prediction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about the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relationship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two or more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variables in the research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requirement for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quantitative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not for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qualitative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studies </a:t>
            </a:r>
          </a:p>
          <a:p>
            <a:pPr algn="just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97"/>
    </mc:Choice>
    <mc:Fallback xmlns="">
      <p:transition spd="slow" advTm="2369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buNone/>
            </a:pPr>
            <a:r>
              <a:rPr lang="en-US" u="sng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Variables in research are the characteristics of individuals, things and events which vary (may be present or absent in some; with varying levels in individuals). 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Major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in research include the Independent Variable, which is 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presumed cause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Variable, the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presumed effect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phenomena.</a:t>
            </a: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0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220"/>
    </mc:Choice>
    <mc:Fallback xmlns="">
      <p:transition spd="slow" advTm="3422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algn="just" rtl="0">
              <a:buNone/>
            </a:pPr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Classifications of  hypothesis :</a:t>
            </a:r>
          </a:p>
          <a:p>
            <a:pPr algn="just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Hypothesis may be categorized as simple hypothesis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complex hypothesis.</a:t>
            </a:r>
          </a:p>
          <a:p>
            <a:pPr algn="just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They may classified into research hypothesis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null hypothesis. </a:t>
            </a:r>
          </a:p>
          <a:p>
            <a:pPr marL="0" indent="0" algn="just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Research hypothesis may be further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into non-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dierectional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directional hypothesis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9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65"/>
    </mc:Choice>
    <mc:Fallback xmlns="">
      <p:transition spd="slow" advTm="3066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 hypothesis concerns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between one independent and one dependent variable. Simple hypothesis might be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bivariate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 hypothesis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concerns  a relationship between two (or more) independent variables and/or two (or more) dependent variables, are being examined in the same study. 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Complex hypotheses sometimes are referred to as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multivariate hypotheses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they involve multiple variables.</a:t>
            </a:r>
          </a:p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67"/>
    </mc:Choice>
    <mc:Fallback xmlns="">
      <p:transition spd="slow" advTm="5116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76664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Null hypothesis:</a:t>
            </a:r>
          </a:p>
          <a:p>
            <a:pPr algn="just" rtl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that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exists between groups or that there is 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correlation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variables. </a:t>
            </a:r>
          </a:p>
          <a:p>
            <a:pPr algn="just" rtl="0"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Research hypothesis:</a:t>
            </a:r>
          </a:p>
          <a:p>
            <a:pPr algn="just" rtl="0">
              <a:buNone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that a difference or correlation does exist.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rtl="0"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With this type of hypothesis , the reader of research report can determine exactly what the researcher expects to find after analyzing the data.</a:t>
            </a:r>
            <a:endParaRPr lang="ar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732"/>
    </mc:Choice>
    <mc:Fallback xmlns="">
      <p:transition spd="slow" advTm="3773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600" dirty="0" smtClean="0"/>
              <a:t>Objectives</a:t>
            </a:r>
          </a:p>
          <a:p>
            <a:pPr algn="just" rtl="0">
              <a:buNone/>
            </a:pPr>
            <a:r>
              <a:rPr lang="en-US" sz="3600" dirty="0" smtClean="0"/>
              <a:t> </a:t>
            </a:r>
            <a:r>
              <a:rPr lang="en-US" sz="3600" b="1" dirty="0" smtClean="0"/>
              <a:t>At the end of this lecture the students will be able to </a:t>
            </a:r>
            <a:r>
              <a:rPr lang="en-US" sz="3600" dirty="0" smtClean="0"/>
              <a:t>Identify the following</a:t>
            </a:r>
            <a:r>
              <a:rPr lang="en-US" sz="3600" b="1" dirty="0" smtClean="0"/>
              <a:t> :</a:t>
            </a:r>
          </a:p>
          <a:p>
            <a:pPr algn="just" rtl="0">
              <a:buNone/>
            </a:pPr>
            <a:r>
              <a:rPr lang="en-US" sz="3600" dirty="0" smtClean="0"/>
              <a:t>1- Research concepts</a:t>
            </a:r>
          </a:p>
          <a:p>
            <a:pPr algn="just" rtl="0">
              <a:buNone/>
            </a:pPr>
            <a:r>
              <a:rPr lang="en-US" sz="3600" dirty="0" smtClean="0"/>
              <a:t>2-  </a:t>
            </a:r>
            <a:r>
              <a:rPr lang="en-US" sz="3600" b="1" dirty="0" smtClean="0"/>
              <a:t>Purposes  of nursing research</a:t>
            </a:r>
          </a:p>
          <a:p>
            <a:pPr algn="just" rtl="0">
              <a:buNone/>
            </a:pPr>
            <a:r>
              <a:rPr lang="en-US" sz="3600" b="1" dirty="0" smtClean="0"/>
              <a:t>3- </a:t>
            </a:r>
            <a:r>
              <a:rPr lang="en-US" sz="3600" dirty="0" smtClean="0"/>
              <a:t>Characteristics of scientific research</a:t>
            </a:r>
          </a:p>
          <a:p>
            <a:pPr algn="just" rtl="0">
              <a:buNone/>
            </a:pPr>
            <a:r>
              <a:rPr lang="en-US" sz="3600" dirty="0" smtClean="0"/>
              <a:t>4-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Research hypothesis </a:t>
            </a:r>
            <a:endParaRPr lang="ar-SA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53"/>
    </mc:Choice>
    <mc:Fallback xmlns="">
      <p:transition spd="slow" advTm="2405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525963"/>
          </a:xfrm>
        </p:spPr>
        <p:txBody>
          <a:bodyPr>
            <a:normAutofit lnSpcReduction="10000"/>
          </a:bodyPr>
          <a:lstStyle/>
          <a:p>
            <a:pPr algn="just" rtl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directional and directional research hypotheses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non directional research hypothesis, the researcher merely predicts that a relationship exist.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direction of the relation is not presented.</a:t>
            </a:r>
          </a:p>
          <a:p>
            <a:pPr algn="just" rt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directional research hypothesis, the researcher further 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 the type of relation ship. </a:t>
            </a:r>
          </a:p>
          <a:p>
            <a:pPr algn="just" rtl="0"/>
            <a:endParaRPr lang="ar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63"/>
    </mc:Choice>
    <mc:Fallback xmlns="">
      <p:transition spd="slow" advTm="3116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929486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Examples: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Older patients are more at risk of experiencing a fall than younger patients.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There is a relationship between the age of a patient and the risk of falling.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 older the patient, the greater the risk that she or he will fall.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Older patients differ from younger ones with respect to their risk of falling.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Younger patients tend to be less at risk of a fall than older patients.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The risk of falling increases with the age of the patient.</a:t>
            </a:r>
          </a:p>
          <a:p>
            <a:pPr algn="l" rtl="0"/>
            <a:endParaRPr lang="ar-SA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55"/>
    </mc:Choice>
    <mc:Fallback xmlns="">
      <p:transition spd="slow" advTm="3865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In all of these examples, the hypotheses indicate the population (patients), the independent variable (patients’ age), the dependent variables (risk of falling), and an anticipated relationship between them.</a:t>
            </a:r>
          </a:p>
          <a:p>
            <a:pPr algn="l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In the six versions of the hypothesis above, versions</a:t>
            </a:r>
          </a:p>
          <a:p>
            <a:pPr algn="just" rt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 3, 5, and 6 are directional because there is an explicit prediction that older patients are at greater risk of falling than younger ones.</a:t>
            </a:r>
          </a:p>
          <a:p>
            <a:pPr algn="just" rtl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64"/>
    </mc:Choice>
    <mc:Fallback xmlns="">
      <p:transition spd="slow" advTm="34564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75245"/>
            <a:ext cx="8229600" cy="4525963"/>
          </a:xfrm>
        </p:spPr>
        <p:txBody>
          <a:bodyPr>
            <a:noAutofit/>
          </a:bodyPr>
          <a:lstStyle/>
          <a:p>
            <a:pPr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as illustrated in versions 2 and 4. These hypotheses state the prediction that a patient’s age and the risk of falling are related, but they do not specify whether the researcher thinks that older patients or younger ones are at greater risk.</a:t>
            </a:r>
          </a:p>
          <a:p>
            <a:pPr algn="just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</a:pPr>
            <a:r>
              <a:rPr lang="en-US" dirty="0" smtClean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Good Luck </a:t>
            </a:r>
            <a:endParaRPr lang="ar-SA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96"/>
    </mc:Choice>
    <mc:Fallback xmlns="">
      <p:transition spd="slow" advTm="1869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 rtl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nursing profession exists to provide a service to society, and this service should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be based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 accurate knowledge.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has been determined to be the most reliable means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obtaining knowledge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 rtl="0">
              <a:buNone/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systematic inquiry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that uses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disciplined methods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answer questions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solve problems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45"/>
    </mc:Choice>
    <mc:Fallback xmlns="">
      <p:transition spd="slow" advTm="381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610" y="404664"/>
            <a:ext cx="8229600" cy="609342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 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 research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1- According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purpose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research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a- Basic research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b- Applied  research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 According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time  element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a-Past-historical    research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b-Present-descriptive    research and 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c-Future –experimental research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According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statistical  significance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a-Qualitative   research or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b- Quantitative  research 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According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frequency  of  data  gathering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a- Longitudinal    or  </a:t>
            </a:r>
          </a:p>
          <a:p>
            <a:pPr marL="0" indent="0" algn="l" rtl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b-Cross-sectional.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18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63"/>
    </mc:Choice>
    <mc:Fallback xmlns="">
      <p:transition spd="slow" advTm="5016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332656"/>
            <a:ext cx="8229600" cy="4525963"/>
          </a:xfrm>
        </p:spPr>
        <p:txBody>
          <a:bodyPr>
            <a:noAutofit/>
          </a:bodyPr>
          <a:lstStyle/>
          <a:p>
            <a:pPr algn="just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adding new knowledge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knowledge for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knowledge’s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has no practical application to the population.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rtl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Applied  research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seeks  to  apply  a  scientific  knowledge  to  solve  problems,  to  make  decisions,  and  to  develop  new  programs  or  methods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 algn="just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Experimental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studies  are  good  examples  of  applied  research. </a:t>
            </a:r>
          </a:p>
        </p:txBody>
      </p:sp>
    </p:spTree>
    <p:extLst>
      <p:ext uri="{BB962C8B-B14F-4D97-AF65-F5344CB8AC3E}">
        <p14:creationId xmlns:p14="http://schemas.microsoft.com/office/powerpoint/2010/main" val="26399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31"/>
    </mc:Choice>
    <mc:Fallback xmlns="">
      <p:transition spd="slow" advTm="4013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nursing, the findings from applied research may pose questions for basic research, and the results of basic research often suggest clinical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0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60"/>
    </mc:Choice>
    <mc:Fallback xmlns="">
      <p:transition spd="slow" advTm="180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892480" cy="4525963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 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Involves  the study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phenomena and concepts which are not measurable. It uses narrative documentation in data gathering.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Experiences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quality, attitudes are some of the basic examples of qualitative data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Quantitative  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endPara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Conducted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 concepts  which  are  measurable.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It  will  use  statistics  to  analyze  &amp;  interpret  data. </a:t>
            </a: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3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52"/>
    </mc:Choice>
    <mc:Fallback xmlns="">
      <p:transition spd="slow" advTm="4065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REPLICATION </a:t>
            </a:r>
          </a:p>
          <a:p>
            <a:pPr marL="0" indent="0"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 process  of  repeating  a  study  using  the  same  method,  different  subjects  and  different  experimenters.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ensures  that  results  are  valid  &amp;  reliable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43"/>
    </mc:Choice>
    <mc:Fallback xmlns="">
      <p:transition spd="slow" advTm="2814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435280" cy="525658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Nursing research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 systematic inquiry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designed to develop knowledge 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about issues </a:t>
            </a: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importance to the nursing </a:t>
            </a:r>
            <a:r>
              <a:rPr lang="en-US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profession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rtl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includes studies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concerning nursing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practice, nursing education,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nursing administration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and nurses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themselves</a:t>
            </a:r>
          </a:p>
        </p:txBody>
      </p:sp>
    </p:spTree>
    <p:extLst>
      <p:ext uri="{BB962C8B-B14F-4D97-AF65-F5344CB8AC3E}">
        <p14:creationId xmlns:p14="http://schemas.microsoft.com/office/powerpoint/2010/main" val="40326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65"/>
    </mc:Choice>
    <mc:Fallback xmlns="">
      <p:transition spd="slow" advTm="3106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5694</TotalTime>
  <Words>1123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DR.Ahmed Saker 2o1O</cp:lastModifiedBy>
  <cp:revision>285</cp:revision>
  <dcterms:created xsi:type="dcterms:W3CDTF">2015-06-13T04:32:26Z</dcterms:created>
  <dcterms:modified xsi:type="dcterms:W3CDTF">2021-07-23T05:25:58Z</dcterms:modified>
</cp:coreProperties>
</file>